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2" r:id="rId6"/>
    <p:sldId id="257" r:id="rId7"/>
    <p:sldId id="261" r:id="rId8"/>
    <p:sldId id="266" r:id="rId9"/>
    <p:sldId id="267" r:id="rId10"/>
    <p:sldId id="273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1" autoAdjust="0"/>
  </p:normalViewPr>
  <p:slideViewPr>
    <p:cSldViewPr>
      <p:cViewPr>
        <p:scale>
          <a:sx n="73" d="100"/>
          <a:sy n="73" d="100"/>
        </p:scale>
        <p:origin x="-122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92" y="810082"/>
            <a:ext cx="3491572" cy="524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906528"/>
            <a:ext cx="46085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Электронное портфолио учителя русского языка, литературы  и словесности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МАОУ гимназия №25 – </a:t>
            </a:r>
          </a:p>
          <a:p>
            <a:pPr algn="ctr"/>
            <a:r>
              <a:rPr lang="ru-RU" sz="3200" b="1" dirty="0" err="1" smtClean="0">
                <a:solidFill>
                  <a:srgbClr val="663300"/>
                </a:solidFill>
                <a:latin typeface="Segoe Script" panose="020B0504020000000003" pitchFamily="34" charset="0"/>
              </a:rPr>
              <a:t>Коминовой</a:t>
            </a:r>
            <a:r>
              <a:rPr lang="ru-RU" sz="32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 Евгении Владимировны</a:t>
            </a:r>
            <a:endParaRPr lang="ru-RU" sz="3200" b="1" dirty="0">
              <a:solidFill>
                <a:srgbClr val="663300"/>
              </a:solidFill>
              <a:latin typeface="Segoe Script" panose="020B05040200000000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3375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9375" y="5446346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" y="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699375" y="3175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4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9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8092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4209" y="3729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9375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3238" y="404664"/>
            <a:ext cx="8397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Участник </a:t>
            </a:r>
            <a:r>
              <a:rPr lang="ru-RU" sz="2400" b="1" dirty="0" err="1" smtClean="0">
                <a:solidFill>
                  <a:srgbClr val="663300"/>
                </a:solidFill>
                <a:latin typeface="Segoe Script" panose="020B0504020000000003" pitchFamily="34" charset="0"/>
              </a:rPr>
              <a:t>форумных</a:t>
            </a:r>
            <a:r>
              <a:rPr lang="ru-RU" sz="24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 кампаний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6764" y="986689"/>
            <a:ext cx="8397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Молодёжный форум Кубани «Регион 93»</a:t>
            </a:r>
            <a:endParaRPr lang="ru-RU" sz="2400" b="1" dirty="0">
              <a:solidFill>
                <a:srgbClr val="663300"/>
              </a:solidFill>
              <a:latin typeface="Segoe Script" panose="020B05040200000000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8" y="1448354"/>
            <a:ext cx="4868726" cy="324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91551"/>
            <a:ext cx="4654336" cy="310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58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9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8092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4209" y="3729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9375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3238" y="273255"/>
            <a:ext cx="8397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Участник </a:t>
            </a:r>
            <a:r>
              <a:rPr lang="ru-RU" sz="2400" b="1" dirty="0" err="1" smtClean="0">
                <a:solidFill>
                  <a:srgbClr val="663300"/>
                </a:solidFill>
                <a:latin typeface="Segoe Script" panose="020B0504020000000003" pitchFamily="34" charset="0"/>
              </a:rPr>
              <a:t>форумных</a:t>
            </a:r>
            <a:r>
              <a:rPr lang="ru-RU" sz="24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 кампаний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3238" y="889250"/>
            <a:ext cx="8397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Всероссийский молодежный образовательный форум «Балтийский Артек»</a:t>
            </a:r>
            <a:endParaRPr lang="ru-RU" sz="2400" b="1" dirty="0">
              <a:solidFill>
                <a:srgbClr val="663300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20247"/>
            <a:ext cx="4568775" cy="286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92" y="4422838"/>
            <a:ext cx="4288558" cy="241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0762" y="1249658"/>
            <a:ext cx="2720651" cy="371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6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351413"/>
            <a:ext cx="65527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Segoe Script" panose="020B0504020000000003" pitchFamily="34" charset="0"/>
              </a:rPr>
              <a:t>	</a:t>
            </a:r>
            <a:r>
              <a:rPr lang="ru-RU" sz="2800" b="1" u="sng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Образование: </a:t>
            </a:r>
            <a:endParaRPr lang="ru-RU" sz="2400" b="1" u="sng" dirty="0" smtClean="0">
              <a:solidFill>
                <a:srgbClr val="663300"/>
              </a:solidFill>
              <a:latin typeface="Segoe Script" panose="020B0504020000000003" pitchFamily="34" charset="0"/>
            </a:endParaRPr>
          </a:p>
          <a:p>
            <a:pPr algn="ctr"/>
            <a:endParaRPr lang="ru-RU" sz="2800" b="1" u="sng" dirty="0" smtClean="0">
              <a:solidFill>
                <a:srgbClr val="663300"/>
              </a:solidFill>
              <a:latin typeface="Segoe Script" panose="020B0504020000000003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1. 2012-2016 </a:t>
            </a:r>
            <a:r>
              <a:rPr lang="ru-RU" sz="2000" b="1" dirty="0" err="1" smtClean="0">
                <a:solidFill>
                  <a:srgbClr val="663300"/>
                </a:solidFill>
                <a:latin typeface="Segoe Script" panose="020B0504020000000003" pitchFamily="34" charset="0"/>
              </a:rPr>
              <a:t>г.г</a:t>
            </a:r>
            <a:r>
              <a:rPr lang="ru-RU" sz="20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. – ФГБОУ ВО «Кубанский государственный университет»,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филологический факультет, 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направление «Прикладная филология»,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Сведения о квалификации: бакалавр  45.03.02 Филология (диплом с отличием);</a:t>
            </a:r>
          </a:p>
          <a:p>
            <a:pPr algn="just"/>
            <a:endParaRPr lang="ru-RU" sz="2000" b="1" dirty="0">
              <a:solidFill>
                <a:srgbClr val="663300"/>
              </a:solidFill>
              <a:latin typeface="Segoe Script" panose="020B0504020000000003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2. 2016-2018 </a:t>
            </a:r>
            <a:r>
              <a:rPr lang="ru-RU" sz="2000" b="1" dirty="0" err="1" smtClean="0">
                <a:solidFill>
                  <a:srgbClr val="663300"/>
                </a:solidFill>
                <a:latin typeface="Segoe Script" panose="020B0504020000000003" pitchFamily="34" charset="0"/>
              </a:rPr>
              <a:t>г.г</a:t>
            </a:r>
            <a:r>
              <a:rPr lang="ru-RU" sz="20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. – ФГБОУ ВО «Кубанский государственный университет»,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Филологический факультет, 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Направление «Русский язык» - </a:t>
            </a: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магистрант.</a:t>
            </a:r>
          </a:p>
          <a:p>
            <a:pPr algn="just"/>
            <a:endParaRPr lang="ru-RU" sz="2000" b="1" dirty="0">
              <a:solidFill>
                <a:srgbClr val="663300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4060530" cy="270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60372"/>
            <a:ext cx="1535832" cy="153583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" y="3175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7699375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99374" y="3175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3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" y="3175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7699375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99374" y="3175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351413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Segoe Script" panose="020B0504020000000003" pitchFamily="34" charset="0"/>
              </a:rPr>
              <a:t>	</a:t>
            </a:r>
            <a:r>
              <a:rPr lang="ru-RU" sz="2800" b="1" u="sng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«Я – учитель!»</a:t>
            </a:r>
            <a:endParaRPr lang="ru-RU" sz="2400" b="1" u="sng" dirty="0" smtClean="0">
              <a:solidFill>
                <a:srgbClr val="663300"/>
              </a:solidFill>
              <a:latin typeface="Segoe Script" panose="020B0504020000000003" pitchFamily="34" charset="0"/>
            </a:endParaRPr>
          </a:p>
          <a:p>
            <a:pPr algn="ctr"/>
            <a:endParaRPr lang="ru-RU" sz="2800" b="1" u="sng" dirty="0" smtClean="0">
              <a:solidFill>
                <a:srgbClr val="663300"/>
              </a:solidFill>
              <a:latin typeface="Segoe Script" panose="020B0504020000000003" pitchFamily="34" charset="0"/>
            </a:endParaRPr>
          </a:p>
          <a:p>
            <a:pPr algn="just"/>
            <a:r>
              <a:rPr lang="ru-RU" sz="2000" b="1" u="sng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Должность: </a:t>
            </a:r>
            <a:r>
              <a:rPr lang="ru-RU" sz="20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учитель русского языка и литературы.</a:t>
            </a:r>
          </a:p>
          <a:p>
            <a:pPr algn="just"/>
            <a:endParaRPr lang="ru-RU" sz="2000" b="1" dirty="0">
              <a:solidFill>
                <a:srgbClr val="663300"/>
              </a:solidFill>
              <a:latin typeface="Segoe Script" panose="020B0504020000000003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2016-2017 </a:t>
            </a:r>
            <a:r>
              <a:rPr lang="ru-RU" sz="2000" b="1" dirty="0" err="1" smtClean="0">
                <a:solidFill>
                  <a:srgbClr val="663300"/>
                </a:solidFill>
                <a:latin typeface="Segoe Script" panose="020B0504020000000003" pitchFamily="34" charset="0"/>
              </a:rPr>
              <a:t>г.г</a:t>
            </a:r>
            <a:r>
              <a:rPr lang="ru-RU" sz="20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. – МБОУ гимназия №72 им. академика В.П. Глушко, г. Краснодар;</a:t>
            </a:r>
          </a:p>
          <a:p>
            <a:pPr algn="just"/>
            <a:endParaRPr lang="ru-RU" sz="2000" b="1" dirty="0">
              <a:solidFill>
                <a:srgbClr val="663300"/>
              </a:solidFill>
              <a:latin typeface="Segoe Script" panose="020B0504020000000003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2017 г. – по настоящее время – МАОУ гимназия №25, г. Краснодар.</a:t>
            </a:r>
          </a:p>
          <a:p>
            <a:pPr algn="just"/>
            <a:endParaRPr lang="ru-RU" sz="2000" b="1" dirty="0">
              <a:solidFill>
                <a:srgbClr val="663300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Picture 2" descr="C:\Users\Евгения\Desktop\ФОТО 5 В\R3GY8LnfqL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84" y="3432176"/>
            <a:ext cx="4275069" cy="3016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67733"/>
            <a:ext cx="3574320" cy="268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10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" y="3175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7699375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99374" y="3175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351413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Segoe Script" panose="020B0504020000000003" pitchFamily="34" charset="0"/>
              </a:rPr>
              <a:t>	</a:t>
            </a:r>
            <a:r>
              <a:rPr lang="ru-RU" sz="2800" b="1" u="sng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Тема самообразования: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«</a:t>
            </a:r>
            <a:r>
              <a:rPr lang="ru-RU" sz="2800" b="1" dirty="0">
                <a:solidFill>
                  <a:srgbClr val="663300"/>
                </a:solidFill>
                <a:latin typeface="Segoe Script" panose="020B0504020000000003" pitchFamily="34" charset="0"/>
              </a:rPr>
              <a:t>Использование ИКТ  на уроках русского языка и литературы</a:t>
            </a:r>
          </a:p>
          <a:p>
            <a:pPr algn="ctr"/>
            <a:r>
              <a:rPr lang="ru-RU" sz="2800" b="1" dirty="0">
                <a:solidFill>
                  <a:srgbClr val="663300"/>
                </a:solidFill>
                <a:latin typeface="Segoe Script" panose="020B0504020000000003" pitchFamily="34" charset="0"/>
              </a:rPr>
              <a:t>как средства технического обеспечения и повышения</a:t>
            </a:r>
          </a:p>
          <a:p>
            <a:pPr algn="ctr"/>
            <a:r>
              <a:rPr lang="ru-RU" sz="2800" b="1" dirty="0">
                <a:solidFill>
                  <a:srgbClr val="663300"/>
                </a:solidFill>
                <a:latin typeface="Segoe Script" panose="020B0504020000000003" pitchFamily="34" charset="0"/>
              </a:rPr>
              <a:t>эффективности  урока</a:t>
            </a:r>
            <a:r>
              <a:rPr lang="ru-RU" sz="28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»</a:t>
            </a:r>
            <a:endParaRPr lang="ru-RU" sz="2800" b="1" dirty="0">
              <a:solidFill>
                <a:srgbClr val="663300"/>
              </a:solidFill>
              <a:latin typeface="Segoe Script" panose="020B05040200000000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783826"/>
            <a:ext cx="4320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u="sng" dirty="0">
              <a:solidFill>
                <a:srgbClr val="663300"/>
              </a:solidFill>
              <a:latin typeface="Segoe Script" panose="020B0504020000000003" pitchFamily="34" charset="0"/>
            </a:endParaRPr>
          </a:p>
          <a:p>
            <a:pPr algn="just"/>
            <a:r>
              <a:rPr lang="ru-RU" sz="2000" b="1" u="sng" dirty="0">
                <a:solidFill>
                  <a:srgbClr val="663300"/>
                </a:solidFill>
                <a:latin typeface="Segoe Script" panose="020B0504020000000003" pitchFamily="34" charset="0"/>
              </a:rPr>
              <a:t>ЦЕЛЬ:</a:t>
            </a:r>
            <a:r>
              <a:rPr lang="ru-RU" sz="2000" b="1" dirty="0">
                <a:solidFill>
                  <a:srgbClr val="663300"/>
                </a:solidFill>
                <a:latin typeface="Segoe Script" panose="020B0504020000000003" pitchFamily="34" charset="0"/>
              </a:rPr>
              <a:t> </a:t>
            </a:r>
            <a:endParaRPr lang="ru-RU" sz="2000" b="1" dirty="0" smtClean="0">
              <a:solidFill>
                <a:srgbClr val="663300"/>
              </a:solidFill>
              <a:latin typeface="Segoe Script" panose="020B0504020000000003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обеспечение </a:t>
            </a:r>
            <a:r>
              <a:rPr lang="ru-RU" sz="2000" b="1" dirty="0">
                <a:solidFill>
                  <a:srgbClr val="663300"/>
                </a:solidFill>
                <a:latin typeface="Segoe Script" panose="020B0504020000000003" pitchFamily="34" charset="0"/>
              </a:rPr>
              <a:t>различных индивидуальных траекторий получения полноценного образования, учитывающих способности, возможности, интересы учеников, посредством внедрения в образовательный процесс различных форм и приёмов ИКТ.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48" y="3443643"/>
            <a:ext cx="3809524" cy="25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51413"/>
            <a:ext cx="85689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Segoe Script" panose="020B0504020000000003" pitchFamily="34" charset="0"/>
              </a:rPr>
              <a:t>	</a:t>
            </a:r>
            <a:r>
              <a:rPr lang="ru-RU" sz="2800" b="1" u="sng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Достижения в профессиональной сфере, курсы повышения квалификации</a:t>
            </a:r>
            <a:endParaRPr lang="ru-RU" sz="2400" b="1" u="sng" dirty="0" smtClean="0">
              <a:solidFill>
                <a:srgbClr val="663300"/>
              </a:solidFill>
              <a:latin typeface="Segoe Script" panose="020B0504020000000003" pitchFamily="34" charset="0"/>
            </a:endParaRPr>
          </a:p>
          <a:p>
            <a:pPr algn="ctr"/>
            <a:endParaRPr lang="ru-RU" sz="2800" b="1" u="sng" dirty="0" smtClean="0">
              <a:solidFill>
                <a:srgbClr val="663300"/>
              </a:solidFill>
              <a:latin typeface="Segoe Script" panose="020B0504020000000003" pitchFamily="34" charset="0"/>
            </a:endParaRPr>
          </a:p>
          <a:p>
            <a:pPr algn="just"/>
            <a:endParaRPr lang="ru-RU" sz="2000" b="1" dirty="0">
              <a:solidFill>
                <a:srgbClr val="663300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20" y="1412776"/>
            <a:ext cx="3332444" cy="4584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0370" y="1101584"/>
            <a:ext cx="3784860" cy="520678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53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4452" y="-31849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967" y="5442577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6946" y="5442577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51413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Segoe Script" panose="020B0504020000000003" pitchFamily="34" charset="0"/>
              </a:rPr>
              <a:t>	</a:t>
            </a:r>
            <a:r>
              <a:rPr lang="ru-RU" sz="2800" b="1" u="sng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«Я – классный руководитель!»</a:t>
            </a:r>
            <a:endParaRPr lang="ru-RU" sz="2400" b="1" u="sng" dirty="0" smtClean="0">
              <a:solidFill>
                <a:srgbClr val="663300"/>
              </a:solidFill>
              <a:latin typeface="Segoe Script" panose="020B0504020000000003" pitchFamily="34" charset="0"/>
            </a:endParaRPr>
          </a:p>
          <a:p>
            <a:pPr algn="just"/>
            <a:endParaRPr lang="ru-RU" sz="2000" b="1" dirty="0" smtClean="0">
              <a:solidFill>
                <a:srgbClr val="663300"/>
              </a:solidFill>
              <a:latin typeface="Segoe Script" panose="020B05040200000000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25759" y="3175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9375" y="5444796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995345"/>
            <a:ext cx="6284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663300"/>
                </a:solidFill>
                <a:latin typeface="Segoe Script" panose="020B0504020000000003" pitchFamily="34" charset="0"/>
              </a:rPr>
              <a:t>Девиз: </a:t>
            </a:r>
          </a:p>
          <a:p>
            <a:pPr algn="just"/>
            <a:r>
              <a:rPr lang="ru-RU" sz="24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	«</a:t>
            </a:r>
            <a:r>
              <a:rPr lang="ru-RU" sz="2400" b="1" dirty="0">
                <a:solidFill>
                  <a:srgbClr val="663300"/>
                </a:solidFill>
                <a:latin typeface="Segoe Script" panose="020B0504020000000003" pitchFamily="34" charset="0"/>
              </a:rPr>
              <a:t>Зажги огонь в сердцах людей, как это сделал </a:t>
            </a:r>
            <a:r>
              <a:rPr lang="ru-RU" sz="24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Прометей!»</a:t>
            </a:r>
            <a:endParaRPr lang="ru-RU" sz="2400" b="1" dirty="0">
              <a:solidFill>
                <a:srgbClr val="663300"/>
              </a:solidFill>
              <a:latin typeface="Segoe Script" panose="020B05040200000000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75568"/>
            <a:ext cx="6894512" cy="459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90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9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8092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4209" y="3729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9375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2842" y="274485"/>
            <a:ext cx="8680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Цель:</a:t>
            </a:r>
            <a:r>
              <a:rPr lang="ru-RU" sz="24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 создать социально-позитивное пространство в детском коллективе для обучения, развития и творчества учащихся.</a:t>
            </a:r>
            <a:endParaRPr lang="ru-RU" sz="2400" b="1" dirty="0">
              <a:solidFill>
                <a:srgbClr val="663300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4450304" cy="2967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3562"/>
            <a:ext cx="3933028" cy="262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16" y="3951798"/>
            <a:ext cx="3851920" cy="2736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82842" y="1628800"/>
            <a:ext cx="48285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Тема самообразования: </a:t>
            </a:r>
            <a:r>
              <a:rPr lang="ru-RU" sz="24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«Современные подходы к формированию общей культуры гимназиста»</a:t>
            </a:r>
            <a:endParaRPr lang="ru-RU" sz="2400" b="1" dirty="0">
              <a:solidFill>
                <a:srgbClr val="6633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9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8092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4209" y="3729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9375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274485"/>
            <a:ext cx="8397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«Я – общественный деятель!»</a:t>
            </a:r>
            <a:endParaRPr lang="ru-RU" sz="2800" b="1" dirty="0">
              <a:solidFill>
                <a:srgbClr val="663300"/>
              </a:solidFill>
              <a:latin typeface="Segoe Script" panose="020B05040200000000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124744"/>
            <a:ext cx="83975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663300"/>
                </a:solidFill>
                <a:latin typeface="Segoe Script" panose="020B0504020000000003" pitchFamily="34" charset="0"/>
              </a:rPr>
              <a:t>Председатель Краснодарского регионального отделения Общероссийской общественно-государственной детско-юношеской организации «Российское движение школьников» - с 2016 г. по настоящее время</a:t>
            </a:r>
            <a:endParaRPr lang="ru-RU" sz="2400" b="1" dirty="0">
              <a:solidFill>
                <a:srgbClr val="663300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5" y="3154775"/>
            <a:ext cx="435421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14" y="3322586"/>
            <a:ext cx="4567238" cy="304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77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9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8092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4209" y="3729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9375" y="5416550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5" y="3772373"/>
            <a:ext cx="4499992" cy="300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5" y="332656"/>
            <a:ext cx="321297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21" y="728936"/>
            <a:ext cx="3936589" cy="492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21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124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Admin</cp:lastModifiedBy>
  <cp:revision>28</cp:revision>
  <dcterms:created xsi:type="dcterms:W3CDTF">2017-11-12T10:56:58Z</dcterms:created>
  <dcterms:modified xsi:type="dcterms:W3CDTF">2017-11-23T04:15:20Z</dcterms:modified>
</cp:coreProperties>
</file>